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CC"/>
    <a:srgbClr val="FFFFFF"/>
    <a:srgbClr val="C5C5C5"/>
    <a:srgbClr val="C0C0C0"/>
    <a:srgbClr val="DDDDDD"/>
    <a:srgbClr val="333333"/>
    <a:srgbClr val="70A8DA"/>
    <a:srgbClr val="357DA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4" autoAdjust="0"/>
    <p:restoredTop sz="93743" autoAdjust="0"/>
  </p:normalViewPr>
  <p:slideViewPr>
    <p:cSldViewPr>
      <p:cViewPr varScale="1">
        <p:scale>
          <a:sx n="64" d="100"/>
          <a:sy n="64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0994D-592B-4E36-A769-653D249D22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2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0B6A27FB-E2E3-48F7-9BCD-2947119C4C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7036F-A7F7-4522-AE4B-F2D57521E0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4BE8-B038-44BE-8658-5C5272E74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87FCD04-F07A-4A08-A031-F891F1075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C1752507-DBCF-42A5-9EAF-B68F5C134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736FB2F2-0000-4FF9-AA4C-C47343C3A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D2E8A25A-4303-4009-90DB-7B294A1BF4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6DC5-8CB6-4593-AE3A-FFBD101FC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6A580-735A-4DBD-97B3-A42AF1B71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59258-9D73-4EF8-AFDA-673B820676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48857-DA2B-478B-9620-D743CBEAB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8561-8DED-4E82-9252-A4B0071DD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7326-F188-4781-AAB3-B87D1651C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A14D8-CE0F-4983-972C-5B3917C7D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F12B0-BCB0-4BD2-A693-31E62D545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3B291F3B-5386-4627-8125-539B32E4F8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971800"/>
            <a:ext cx="4114800" cy="1470025"/>
          </a:xfrm>
        </p:spPr>
        <p:txBody>
          <a:bodyPr/>
          <a:lstStyle/>
          <a:p>
            <a:pPr algn="ctr"/>
            <a:r>
              <a:rPr lang="en-US" sz="7200" dirty="0">
                <a:solidFill>
                  <a:srgbClr val="FF0000"/>
                </a:solidFill>
              </a:rPr>
              <a:t>PHÓ </a:t>
            </a:r>
            <a:r>
              <a:rPr lang="en-US" sz="7200" dirty="0">
                <a:solidFill>
                  <a:srgbClr val="FF0000"/>
                </a:solidFill>
              </a:rPr>
              <a:t>TỪ</a:t>
            </a:r>
          </a:p>
        </p:txBody>
      </p:sp>
      <p:sp>
        <p:nvSpPr>
          <p:cNvPr id="2053" name="AutoShape 5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C:\Users\Hp\Desktop\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518" y="457200"/>
            <a:ext cx="1352550" cy="13525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dirty="0" smtClean="0"/>
              <a:t>NỘI DUNG</a:t>
            </a:r>
            <a:endParaRPr 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927225" y="3460750"/>
            <a:ext cx="5311775" cy="688975"/>
            <a:chOff x="720" y="1392"/>
            <a:chExt cx="4058" cy="48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8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927225" y="4325938"/>
            <a:ext cx="5311775" cy="688975"/>
            <a:chOff x="720" y="1392"/>
            <a:chExt cx="4058" cy="480"/>
          </a:xfrm>
        </p:grpSpPr>
        <p:sp>
          <p:nvSpPr>
            <p:cNvPr id="11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13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927225" y="2597150"/>
            <a:ext cx="5311775" cy="688975"/>
            <a:chOff x="720" y="1392"/>
            <a:chExt cx="4058" cy="480"/>
          </a:xfrm>
        </p:grpSpPr>
        <p:sp>
          <p:nvSpPr>
            <p:cNvPr id="16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18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" name="Text Box 23"/>
          <p:cNvSpPr txBox="1">
            <a:spLocks noChangeArrowheads="1"/>
          </p:cNvSpPr>
          <p:nvPr/>
        </p:nvSpPr>
        <p:spPr bwMode="white">
          <a:xfrm>
            <a:off x="2393950" y="271145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PHÓ </a:t>
            </a: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TỪ LÀ </a:t>
            </a: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GÌ ?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white">
          <a:xfrm>
            <a:off x="2405063" y="35687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CÁC LOẠI PHÓ TỪ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white">
          <a:xfrm>
            <a:off x="2405063" y="4427538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LUYỆN TẬP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3" name="Picture 28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43075" y="4300538"/>
            <a:ext cx="792163" cy="949325"/>
          </a:xfrm>
          <a:prstGeom prst="rect">
            <a:avLst/>
          </a:prstGeom>
          <a:noFill/>
        </p:spPr>
      </p:pic>
      <p:pic>
        <p:nvPicPr>
          <p:cNvPr id="24" name="Picture 29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43075" y="3449638"/>
            <a:ext cx="792163" cy="949325"/>
          </a:xfrm>
          <a:prstGeom prst="rect">
            <a:avLst/>
          </a:prstGeom>
          <a:noFill/>
        </p:spPr>
      </p:pic>
      <p:pic>
        <p:nvPicPr>
          <p:cNvPr id="25" name="Picture 30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31963" y="2592388"/>
            <a:ext cx="792162" cy="949325"/>
          </a:xfrm>
          <a:prstGeom prst="rect">
            <a:avLst/>
          </a:prstGeom>
          <a:noFill/>
        </p:spPr>
      </p:pic>
      <p:sp>
        <p:nvSpPr>
          <p:cNvPr id="26" name="Text Box 31"/>
          <p:cNvSpPr txBox="1">
            <a:spLocks noChangeArrowheads="1"/>
          </p:cNvSpPr>
          <p:nvPr/>
        </p:nvSpPr>
        <p:spPr bwMode="white">
          <a:xfrm>
            <a:off x="2073275" y="5283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4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white">
          <a:xfrm>
            <a:off x="2052638" y="26892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1</a:t>
            </a:r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white">
          <a:xfrm>
            <a:off x="2065338" y="35480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2</a:t>
            </a: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white">
          <a:xfrm>
            <a:off x="2065338" y="44354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464812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04800" y="2307372"/>
            <a:ext cx="86106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eriod"/>
            </a:pPr>
            <a:r>
              <a:rPr lang="en-US" sz="2000" b="1" dirty="0" err="1">
                <a:solidFill>
                  <a:srgbClr val="000000"/>
                </a:solidFill>
              </a:rPr>
              <a:t>Viên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quan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ấy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đã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đi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nhiều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nơi</a:t>
            </a:r>
            <a:r>
              <a:rPr lang="en-US" sz="2000" b="1" dirty="0">
                <a:solidFill>
                  <a:srgbClr val="000000"/>
                </a:solidFill>
              </a:rPr>
              <a:t>, </a:t>
            </a:r>
            <a:r>
              <a:rPr lang="en-US" sz="2000" b="1" dirty="0" err="1">
                <a:solidFill>
                  <a:srgbClr val="000000"/>
                </a:solidFill>
              </a:rPr>
              <a:t>đến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đâu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quan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cũng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ra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những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câu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đố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50000"/>
              </a:spcBef>
            </a:pPr>
            <a:r>
              <a:rPr lang="en-US" sz="2000" b="1" dirty="0" smtClean="0">
                <a:solidFill>
                  <a:srgbClr val="000000"/>
                </a:solidFill>
              </a:rPr>
              <a:t>     </a:t>
            </a:r>
            <a:r>
              <a:rPr lang="en-US" sz="2000" b="1" dirty="0" err="1" smtClean="0">
                <a:solidFill>
                  <a:srgbClr val="000000"/>
                </a:solidFill>
              </a:rPr>
              <a:t>oái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oăm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để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hỏi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mọi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người</a:t>
            </a:r>
            <a:r>
              <a:rPr lang="en-US" sz="2000" b="1" dirty="0">
                <a:solidFill>
                  <a:srgbClr val="000000"/>
                </a:solidFill>
              </a:rPr>
              <a:t>, </a:t>
            </a:r>
            <a:r>
              <a:rPr lang="en-US" sz="2000" b="1" dirty="0" err="1">
                <a:solidFill>
                  <a:srgbClr val="000000"/>
                </a:solidFill>
              </a:rPr>
              <a:t>tuy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mất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nhiều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công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mà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vẫn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chưa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thấy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50000"/>
              </a:spcBef>
            </a:pPr>
            <a:r>
              <a:rPr lang="en-US" sz="2000" b="1" dirty="0" smtClean="0">
                <a:solidFill>
                  <a:srgbClr val="000000"/>
                </a:solidFill>
              </a:rPr>
              <a:t>     </a:t>
            </a:r>
            <a:r>
              <a:rPr lang="en-US" sz="2000" b="1" dirty="0" err="1" smtClean="0">
                <a:solidFill>
                  <a:srgbClr val="000000"/>
                </a:solidFill>
              </a:rPr>
              <a:t>có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người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nào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thật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lỗi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lạc</a:t>
            </a:r>
            <a:r>
              <a:rPr lang="en-US" sz="2000" b="1" dirty="0">
                <a:solidFill>
                  <a:srgbClr val="000000"/>
                </a:solidFill>
              </a:rPr>
              <a:t>.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50000"/>
              </a:spcBef>
            </a:pPr>
            <a:r>
              <a:rPr lang="en-US" sz="2000" b="1" i="1" dirty="0">
                <a:solidFill>
                  <a:srgbClr val="000000"/>
                </a:solidFill>
              </a:rPr>
              <a:t>	</a:t>
            </a:r>
            <a:r>
              <a:rPr lang="en-US" sz="2000" b="1" i="1" dirty="0" smtClean="0">
                <a:solidFill>
                  <a:srgbClr val="000000"/>
                </a:solidFill>
              </a:rPr>
              <a:t>					(</a:t>
            </a:r>
            <a:r>
              <a:rPr lang="en-US" sz="2000" b="1" i="1" dirty="0" err="1" smtClean="0">
                <a:solidFill>
                  <a:srgbClr val="000000"/>
                </a:solidFill>
              </a:rPr>
              <a:t>Em</a:t>
            </a:r>
            <a:r>
              <a:rPr lang="en-US" sz="2000" b="1" i="1" dirty="0" smtClean="0">
                <a:solidFill>
                  <a:srgbClr val="000000"/>
                </a:solidFill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</a:rPr>
              <a:t>bé</a:t>
            </a:r>
            <a:r>
              <a:rPr lang="en-US" sz="2000" b="1" i="1" dirty="0">
                <a:solidFill>
                  <a:srgbClr val="000000"/>
                </a:solidFill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</a:rPr>
              <a:t>thông</a:t>
            </a:r>
            <a:r>
              <a:rPr lang="en-US" sz="2000" b="1" i="1" dirty="0">
                <a:solidFill>
                  <a:srgbClr val="000000"/>
                </a:solidFill>
              </a:rPr>
              <a:t> minh</a:t>
            </a:r>
            <a:r>
              <a:rPr lang="en-US" sz="2000" b="1" i="1" dirty="0" smtClean="0">
                <a:solidFill>
                  <a:srgbClr val="000000"/>
                </a:solidFill>
              </a:rPr>
              <a:t>)</a:t>
            </a:r>
          </a:p>
          <a:p>
            <a:pPr marL="0" indent="0">
              <a:spcBef>
                <a:spcPct val="50000"/>
              </a:spcBef>
            </a:pPr>
            <a:endParaRPr lang="en-US" sz="20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</a:rPr>
              <a:t>b. </a:t>
            </a:r>
            <a:r>
              <a:rPr lang="en-US" sz="2000" b="1" dirty="0" err="1">
                <a:solidFill>
                  <a:srgbClr val="000000"/>
                </a:solidFill>
              </a:rPr>
              <a:t>Lúc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tôi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đi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bách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bộ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thì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cả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người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tôi</a:t>
            </a:r>
            <a:r>
              <a:rPr lang="en-US" sz="2000" b="1" dirty="0">
                <a:solidFill>
                  <a:srgbClr val="000000"/>
                </a:solidFill>
              </a:rPr>
              <a:t> rung </a:t>
            </a:r>
            <a:r>
              <a:rPr lang="en-US" sz="2000" b="1" dirty="0" err="1">
                <a:solidFill>
                  <a:srgbClr val="000000"/>
                </a:solidFill>
              </a:rPr>
              <a:t>rinh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một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màu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nâu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bóng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mỡ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</a:rPr>
              <a:t>soi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gương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được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và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rất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ưa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nhìn</a:t>
            </a:r>
            <a:r>
              <a:rPr lang="en-US" sz="2000" b="1" dirty="0">
                <a:solidFill>
                  <a:srgbClr val="000000"/>
                </a:solidFill>
              </a:rPr>
              <a:t>. </a:t>
            </a:r>
            <a:r>
              <a:rPr lang="en-US" sz="2000" b="1" dirty="0" err="1">
                <a:solidFill>
                  <a:srgbClr val="000000"/>
                </a:solidFill>
              </a:rPr>
              <a:t>Đầu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tôi</a:t>
            </a:r>
            <a:r>
              <a:rPr lang="en-US" sz="2000" b="1" dirty="0">
                <a:solidFill>
                  <a:srgbClr val="000000"/>
                </a:solidFill>
              </a:rPr>
              <a:t> to </a:t>
            </a:r>
            <a:r>
              <a:rPr lang="en-US" sz="2000" b="1" dirty="0" err="1">
                <a:solidFill>
                  <a:srgbClr val="000000"/>
                </a:solidFill>
              </a:rPr>
              <a:t>ra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và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nổi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từng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tảng</a:t>
            </a:r>
            <a:r>
              <a:rPr lang="en-US" sz="2000" b="1" dirty="0">
                <a:solidFill>
                  <a:srgbClr val="000000"/>
                </a:solidFill>
              </a:rPr>
              <a:t>,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   </a:t>
            </a:r>
            <a:r>
              <a:rPr lang="en-US" sz="2000" b="1" dirty="0" err="1" smtClean="0">
                <a:solidFill>
                  <a:srgbClr val="FF0000"/>
                </a:solidFill>
              </a:rPr>
              <a:t>rất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bướng</a:t>
            </a:r>
            <a:r>
              <a:rPr lang="en-US" sz="2000" b="1" dirty="0">
                <a:solidFill>
                  <a:srgbClr val="000000"/>
                </a:solidFill>
              </a:rPr>
              <a:t>.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0000"/>
                </a:solidFill>
              </a:rPr>
              <a:t>	</a:t>
            </a:r>
            <a:r>
              <a:rPr lang="en-US" sz="2000" b="1" i="1" dirty="0" smtClean="0">
                <a:solidFill>
                  <a:srgbClr val="000000"/>
                </a:solidFill>
              </a:rPr>
              <a:t>						(</a:t>
            </a:r>
            <a:r>
              <a:rPr lang="en-US" sz="2000" b="1" i="1" dirty="0" err="1" smtClean="0">
                <a:solidFill>
                  <a:srgbClr val="000000"/>
                </a:solidFill>
              </a:rPr>
              <a:t>Tô</a:t>
            </a:r>
            <a:r>
              <a:rPr lang="en-US" sz="2000" b="1" i="1" dirty="0" smtClean="0">
                <a:solidFill>
                  <a:srgbClr val="000000"/>
                </a:solidFill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</a:rPr>
              <a:t>Hoài</a:t>
            </a:r>
            <a:r>
              <a:rPr lang="en-US" sz="2000" b="1" i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dirty="0" smtClean="0"/>
              <a:t>I</a:t>
            </a:r>
            <a:r>
              <a:rPr lang="en-US" dirty="0"/>
              <a:t>. PHÓ TỪ LÀ </a:t>
            </a:r>
            <a:r>
              <a:rPr lang="en-US" dirty="0" smtClean="0"/>
              <a:t>GÌ?</a:t>
            </a:r>
            <a:endParaRPr lang="en-US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4800" y="1219200"/>
            <a:ext cx="8610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000" b="1" dirty="0" smtClean="0">
                <a:solidFill>
                  <a:srgbClr val="7030A0"/>
                </a:solidFill>
              </a:rPr>
              <a:t>- </a:t>
            </a:r>
            <a:r>
              <a:rPr lang="en-US" sz="2000" b="1" dirty="0" err="1" smtClean="0">
                <a:solidFill>
                  <a:srgbClr val="7030A0"/>
                </a:solidFill>
              </a:rPr>
              <a:t>Từ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màu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vi-VN" sz="2000" b="1" dirty="0" smtClean="0">
                <a:solidFill>
                  <a:srgbClr val="7030A0"/>
                </a:solidFill>
              </a:rPr>
              <a:t>đỏ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bổ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>
                <a:solidFill>
                  <a:srgbClr val="7030A0"/>
                </a:solidFill>
              </a:rPr>
              <a:t>sung </a:t>
            </a:r>
            <a:r>
              <a:rPr lang="en-US" sz="2000" b="1" dirty="0" err="1" smtClean="0">
                <a:solidFill>
                  <a:srgbClr val="7030A0"/>
                </a:solidFill>
              </a:rPr>
              <a:t>nghĩa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cho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từ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nào</a:t>
            </a:r>
            <a:r>
              <a:rPr lang="en-US" sz="2000" b="1" dirty="0" smtClean="0">
                <a:solidFill>
                  <a:srgbClr val="7030A0"/>
                </a:solidFill>
              </a:rPr>
              <a:t>?</a:t>
            </a:r>
          </a:p>
          <a:p>
            <a:pPr marL="0" indent="0">
              <a:spcBef>
                <a:spcPct val="50000"/>
              </a:spcBef>
            </a:pPr>
            <a:r>
              <a:rPr lang="en-US" sz="2000" b="1" dirty="0" smtClean="0">
                <a:solidFill>
                  <a:srgbClr val="7030A0"/>
                </a:solidFill>
              </a:rPr>
              <a:t>       </a:t>
            </a:r>
            <a:r>
              <a:rPr lang="en-US" sz="2000" b="1" dirty="0">
                <a:solidFill>
                  <a:srgbClr val="7030A0"/>
                </a:solidFill>
              </a:rPr>
              <a:t>- </a:t>
            </a:r>
            <a:r>
              <a:rPr lang="en-US" sz="2000" b="1" dirty="0" err="1" smtClean="0">
                <a:solidFill>
                  <a:srgbClr val="7030A0"/>
                </a:solidFill>
              </a:rPr>
              <a:t>Từ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loại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của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những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từ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vi-VN" sz="2000" b="1" dirty="0" smtClean="0">
                <a:solidFill>
                  <a:srgbClr val="7030A0"/>
                </a:solidFill>
              </a:rPr>
              <a:t>đượ</a:t>
            </a:r>
            <a:r>
              <a:rPr lang="en-US" sz="2000" b="1" dirty="0">
                <a:solidFill>
                  <a:srgbClr val="7030A0"/>
                </a:solidFill>
              </a:rPr>
              <a:t>c </a:t>
            </a:r>
            <a:r>
              <a:rPr lang="en-US" sz="2000" b="1" dirty="0" err="1" smtClean="0">
                <a:solidFill>
                  <a:srgbClr val="7030A0"/>
                </a:solidFill>
              </a:rPr>
              <a:t>bổ</a:t>
            </a:r>
            <a:r>
              <a:rPr lang="en-US" sz="2000" b="1" dirty="0">
                <a:solidFill>
                  <a:srgbClr val="7030A0"/>
                </a:solidFill>
              </a:rPr>
              <a:t> sung ý </a:t>
            </a:r>
            <a:r>
              <a:rPr lang="en-US" sz="2000" b="1" dirty="0" err="1" smtClean="0">
                <a:solidFill>
                  <a:srgbClr val="7030A0"/>
                </a:solidFill>
              </a:rPr>
              <a:t>nghĩa</a:t>
            </a:r>
            <a:r>
              <a:rPr lang="en-US" sz="2000" b="1" dirty="0" smtClean="0">
                <a:solidFill>
                  <a:srgbClr val="7030A0"/>
                </a:solidFill>
              </a:rPr>
              <a:t>?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7" name="Arc 6"/>
          <p:cNvSpPr/>
          <p:nvPr/>
        </p:nvSpPr>
        <p:spPr bwMode="auto">
          <a:xfrm rot="18340089">
            <a:off x="2636385" y="2155932"/>
            <a:ext cx="273888" cy="593852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Arc 7"/>
          <p:cNvSpPr/>
          <p:nvPr/>
        </p:nvSpPr>
        <p:spPr bwMode="auto">
          <a:xfrm rot="18340089">
            <a:off x="6508732" y="2162475"/>
            <a:ext cx="273888" cy="593852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c 8"/>
          <p:cNvSpPr/>
          <p:nvPr/>
        </p:nvSpPr>
        <p:spPr bwMode="auto">
          <a:xfrm rot="18340089">
            <a:off x="7804132" y="2654463"/>
            <a:ext cx="273888" cy="593852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Arc 9"/>
          <p:cNvSpPr/>
          <p:nvPr/>
        </p:nvSpPr>
        <p:spPr bwMode="auto">
          <a:xfrm rot="18340089">
            <a:off x="2851131" y="3111662"/>
            <a:ext cx="273888" cy="593852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3975850" flipV="1">
            <a:off x="1615210" y="4955768"/>
            <a:ext cx="438086" cy="610377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Arc 11"/>
          <p:cNvSpPr/>
          <p:nvPr/>
        </p:nvSpPr>
        <p:spPr bwMode="auto">
          <a:xfrm rot="18340089">
            <a:off x="3371012" y="4905085"/>
            <a:ext cx="273888" cy="593852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c 12"/>
          <p:cNvSpPr/>
          <p:nvPr/>
        </p:nvSpPr>
        <p:spPr bwMode="auto">
          <a:xfrm rot="18340089">
            <a:off x="1065980" y="5397663"/>
            <a:ext cx="273888" cy="593852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099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04800" y="2007037"/>
            <a:ext cx="86106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eriod"/>
            </a:pPr>
            <a:r>
              <a:rPr lang="en-US" sz="2000" b="1" dirty="0" err="1" smtClean="0">
                <a:solidFill>
                  <a:srgbClr val="000000"/>
                </a:solidFill>
              </a:rPr>
              <a:t>Bởi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tôi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vi-VN" sz="2000" b="1" dirty="0" smtClean="0">
                <a:solidFill>
                  <a:srgbClr val="000000"/>
                </a:solidFill>
              </a:rPr>
              <a:t>ă</a:t>
            </a:r>
            <a:r>
              <a:rPr lang="en-US" sz="2000" b="1" dirty="0">
                <a:solidFill>
                  <a:srgbClr val="000000"/>
                </a:solidFill>
              </a:rPr>
              <a:t>n </a:t>
            </a:r>
            <a:r>
              <a:rPr lang="en-US" sz="2000" b="1" dirty="0" err="1" smtClean="0">
                <a:solidFill>
                  <a:srgbClr val="000000"/>
                </a:solidFill>
              </a:rPr>
              <a:t>uống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vi-VN" sz="2000" b="1" dirty="0" smtClean="0">
                <a:solidFill>
                  <a:srgbClr val="000000"/>
                </a:solidFill>
              </a:rPr>
              <a:t>đ</a:t>
            </a:r>
            <a:r>
              <a:rPr lang="en-US" sz="2000" b="1" dirty="0" err="1" smtClean="0">
                <a:solidFill>
                  <a:srgbClr val="000000"/>
                </a:solidFill>
              </a:rPr>
              <a:t>iều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vi-VN" sz="2000" b="1" dirty="0" smtClean="0">
                <a:solidFill>
                  <a:srgbClr val="000000"/>
                </a:solidFill>
              </a:rPr>
              <a:t>độ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và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làm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việc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có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chừng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mực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nên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tôi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</a:rPr>
              <a:t>     </a:t>
            </a:r>
            <a:r>
              <a:rPr lang="en-US" sz="2000" b="1" dirty="0" err="1" smtClean="0">
                <a:solidFill>
                  <a:srgbClr val="FF0000"/>
                </a:solidFill>
              </a:rPr>
              <a:t>chóng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lớn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lắm</a:t>
            </a:r>
            <a:r>
              <a:rPr lang="en-US" sz="2000" b="1" dirty="0" smtClean="0">
                <a:solidFill>
                  <a:srgbClr val="000000"/>
                </a:solidFill>
              </a:rPr>
              <a:t>.</a:t>
            </a:r>
          </a:p>
          <a:p>
            <a:pPr marL="0" indent="0">
              <a:spcBef>
                <a:spcPct val="50000"/>
              </a:spcBef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50000"/>
              </a:spcBef>
              <a:buAutoNum type="alphaLcPeriod" startAt="2"/>
            </a:pPr>
            <a:r>
              <a:rPr lang="en-US" sz="2000" b="1" dirty="0" err="1" smtClean="0">
                <a:solidFill>
                  <a:srgbClr val="000000"/>
                </a:solidFill>
              </a:rPr>
              <a:t>Em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xin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vái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cả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sáu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tay</a:t>
            </a:r>
            <a:r>
              <a:rPr lang="en-US" sz="2000" b="1" dirty="0" smtClean="0">
                <a:solidFill>
                  <a:srgbClr val="000000"/>
                </a:solidFill>
              </a:rPr>
              <a:t>. </a:t>
            </a:r>
            <a:r>
              <a:rPr lang="en-US" sz="2000" b="1" dirty="0" err="1" smtClean="0">
                <a:solidFill>
                  <a:srgbClr val="000000"/>
                </a:solidFill>
              </a:rPr>
              <a:t>Anh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vi-VN" sz="2000" b="1" dirty="0" smtClean="0">
                <a:solidFill>
                  <a:srgbClr val="000000"/>
                </a:solidFill>
              </a:rPr>
              <a:t>đừ</a:t>
            </a:r>
            <a:r>
              <a:rPr lang="en-US" sz="2000" b="1" dirty="0" err="1" smtClean="0">
                <a:solidFill>
                  <a:srgbClr val="000000"/>
                </a:solidFill>
              </a:rPr>
              <a:t>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trêu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vào</a:t>
            </a:r>
            <a:r>
              <a:rPr lang="en-US" sz="2000" b="1" dirty="0" smtClean="0">
                <a:solidFill>
                  <a:srgbClr val="000000"/>
                </a:solidFill>
              </a:rPr>
              <a:t>… </a:t>
            </a:r>
            <a:r>
              <a:rPr lang="en-US" sz="2000" b="1" dirty="0" err="1" smtClean="0">
                <a:solidFill>
                  <a:srgbClr val="000000"/>
                </a:solidFill>
              </a:rPr>
              <a:t>Anh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phải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sợ</a:t>
            </a:r>
            <a:r>
              <a:rPr lang="en-US" sz="2000" b="1" dirty="0" smtClean="0">
                <a:solidFill>
                  <a:srgbClr val="000000"/>
                </a:solidFill>
              </a:rPr>
              <a:t>…</a:t>
            </a:r>
          </a:p>
          <a:p>
            <a:pPr marL="0" indent="0">
              <a:spcBef>
                <a:spcPct val="50000"/>
              </a:spcBef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50000"/>
              </a:spcBef>
            </a:pPr>
            <a:r>
              <a:rPr lang="en-US" sz="2000" b="1" dirty="0" smtClean="0">
                <a:solidFill>
                  <a:srgbClr val="000000"/>
                </a:solidFill>
              </a:rPr>
              <a:t>c.   […] </a:t>
            </a:r>
            <a:r>
              <a:rPr lang="en-US" sz="2000" b="1" dirty="0" err="1" smtClean="0">
                <a:solidFill>
                  <a:srgbClr val="000000"/>
                </a:solidFill>
              </a:rPr>
              <a:t>không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trông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thấy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tôi</a:t>
            </a:r>
            <a:r>
              <a:rPr lang="en-US" sz="2000" b="1" dirty="0" smtClean="0">
                <a:solidFill>
                  <a:srgbClr val="000000"/>
                </a:solidFill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</a:rPr>
              <a:t>nh</a:t>
            </a:r>
            <a:r>
              <a:rPr lang="vi-VN" sz="2000" b="1" dirty="0" smtClean="0">
                <a:solidFill>
                  <a:srgbClr val="000000"/>
                </a:solidFill>
              </a:rPr>
              <a:t>ư</a:t>
            </a:r>
            <a:r>
              <a:rPr lang="en-US" sz="2000" b="1" dirty="0" err="1" smtClean="0">
                <a:solidFill>
                  <a:srgbClr val="000000"/>
                </a:solidFill>
              </a:rPr>
              <a:t>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chị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Cốc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vi-VN" sz="2000" b="1" dirty="0" smtClean="0">
                <a:solidFill>
                  <a:srgbClr val="000000"/>
                </a:solidFill>
              </a:rPr>
              <a:t>đã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trông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thấy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Dế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Choắt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      </a:t>
            </a:r>
            <a:r>
              <a:rPr lang="vi-VN" sz="2000" b="1" dirty="0" smtClean="0">
                <a:solidFill>
                  <a:srgbClr val="000000"/>
                </a:solidFill>
              </a:rPr>
              <a:t>đ</a:t>
            </a:r>
            <a:r>
              <a:rPr lang="en-US" sz="2000" b="1" dirty="0" err="1" smtClean="0">
                <a:solidFill>
                  <a:srgbClr val="000000"/>
                </a:solidFill>
              </a:rPr>
              <a:t>ang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loay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hoay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trong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cửa</a:t>
            </a:r>
            <a:r>
              <a:rPr lang="en-US" sz="2000" b="1" dirty="0" smtClean="0">
                <a:solidFill>
                  <a:srgbClr val="000000"/>
                </a:solidFill>
              </a:rPr>
              <a:t> hang.</a:t>
            </a:r>
          </a:p>
          <a:p>
            <a:pPr marL="0" indent="0">
              <a:spcBef>
                <a:spcPct val="50000"/>
              </a:spcBef>
            </a:pPr>
            <a:r>
              <a:rPr lang="en-US" sz="2000" b="1" i="1" dirty="0" smtClean="0">
                <a:solidFill>
                  <a:srgbClr val="000000"/>
                </a:solidFill>
              </a:rPr>
              <a:t>							(</a:t>
            </a:r>
            <a:r>
              <a:rPr lang="en-US" sz="2000" b="1" i="1" dirty="0" err="1" smtClean="0">
                <a:solidFill>
                  <a:srgbClr val="000000"/>
                </a:solidFill>
              </a:rPr>
              <a:t>Tô</a:t>
            </a:r>
            <a:r>
              <a:rPr lang="en-US" sz="2000" b="1" i="1" dirty="0">
                <a:solidFill>
                  <a:srgbClr val="000000"/>
                </a:solidFill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</a:rPr>
              <a:t>Hoài</a:t>
            </a:r>
            <a:r>
              <a:rPr lang="en-US" sz="2000" b="1" i="1" dirty="0" smtClean="0">
                <a:solidFill>
                  <a:srgbClr val="000000"/>
                </a:solidFill>
              </a:rPr>
              <a:t>)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dirty="0" smtClean="0"/>
              <a:t>II</a:t>
            </a:r>
            <a:r>
              <a:rPr lang="en-US" dirty="0"/>
              <a:t>. CÁC LOẠI PHÓ TỪ</a:t>
            </a:r>
            <a:endParaRPr lang="en-US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4800" y="1367136"/>
            <a:ext cx="8610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000" b="1" dirty="0">
                <a:solidFill>
                  <a:srgbClr val="7030A0"/>
                </a:solidFill>
              </a:rPr>
              <a:t>- </a:t>
            </a:r>
            <a:r>
              <a:rPr lang="en-US" sz="2000" b="1" dirty="0" err="1" smtClean="0">
                <a:solidFill>
                  <a:srgbClr val="7030A0"/>
                </a:solidFill>
              </a:rPr>
              <a:t>Tìm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phó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từ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bổ</a:t>
            </a:r>
            <a:r>
              <a:rPr lang="en-US" sz="2000" b="1" dirty="0">
                <a:solidFill>
                  <a:srgbClr val="7030A0"/>
                </a:solidFill>
              </a:rPr>
              <a:t> sung ý </a:t>
            </a:r>
            <a:r>
              <a:rPr lang="en-US" sz="2000" b="1" dirty="0" err="1" smtClean="0">
                <a:solidFill>
                  <a:srgbClr val="7030A0"/>
                </a:solidFill>
              </a:rPr>
              <a:t>nghĩa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cho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những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ĐT, </a:t>
            </a:r>
            <a:r>
              <a:rPr lang="en-US" sz="2000" b="1" dirty="0">
                <a:solidFill>
                  <a:srgbClr val="7030A0"/>
                </a:solidFill>
              </a:rPr>
              <a:t>TT </a:t>
            </a:r>
            <a:r>
              <a:rPr lang="en-US" sz="2000" b="1" dirty="0" err="1" smtClean="0">
                <a:solidFill>
                  <a:srgbClr val="7030A0"/>
                </a:solidFill>
              </a:rPr>
              <a:t>màu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vi-VN" sz="2000" b="1" dirty="0">
                <a:solidFill>
                  <a:srgbClr val="7030A0"/>
                </a:solidFill>
              </a:rPr>
              <a:t>đỏ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7" name="Arc 6"/>
          <p:cNvSpPr/>
          <p:nvPr/>
        </p:nvSpPr>
        <p:spPr bwMode="auto">
          <a:xfrm rot="18340089">
            <a:off x="1936732" y="2349662"/>
            <a:ext cx="273888" cy="593852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Arc 7"/>
          <p:cNvSpPr/>
          <p:nvPr/>
        </p:nvSpPr>
        <p:spPr bwMode="auto">
          <a:xfrm rot="13975850" flipV="1">
            <a:off x="4434610" y="3284619"/>
            <a:ext cx="438086" cy="610377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c 8"/>
          <p:cNvSpPr/>
          <p:nvPr/>
        </p:nvSpPr>
        <p:spPr bwMode="auto">
          <a:xfrm rot="13975850" flipV="1">
            <a:off x="1854633" y="4168349"/>
            <a:ext cx="438086" cy="610377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Arc 9"/>
          <p:cNvSpPr/>
          <p:nvPr/>
        </p:nvSpPr>
        <p:spPr bwMode="auto">
          <a:xfrm rot="13975850" flipV="1">
            <a:off x="5871504" y="4168350"/>
            <a:ext cx="438086" cy="610377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3975850" flipV="1">
            <a:off x="1185719" y="4687895"/>
            <a:ext cx="438086" cy="610377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961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4800" y="228600"/>
            <a:ext cx="8610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00"/>
                </a:solidFill>
              </a:rPr>
              <a:t>Các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phó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từ</a:t>
            </a:r>
            <a:r>
              <a:rPr lang="en-US" sz="2000" b="1" dirty="0" smtClean="0">
                <a:solidFill>
                  <a:srgbClr val="000000"/>
                </a:solidFill>
              </a:rPr>
              <a:t>: 	</a:t>
            </a:r>
            <a:r>
              <a:rPr lang="vi-VN" sz="2000" b="1" dirty="0" smtClean="0">
                <a:solidFill>
                  <a:srgbClr val="FF0000"/>
                </a:solidFill>
              </a:rPr>
              <a:t>đã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cũng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vẫn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ch</a:t>
            </a:r>
            <a:r>
              <a:rPr lang="vi-VN" sz="2000" b="1" dirty="0" smtClean="0">
                <a:solidFill>
                  <a:srgbClr val="FF0000"/>
                </a:solidFill>
              </a:rPr>
              <a:t>ư</a:t>
            </a:r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thật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vi-VN" sz="2000" b="1" dirty="0" smtClean="0">
                <a:solidFill>
                  <a:srgbClr val="FF0000"/>
                </a:solidFill>
              </a:rPr>
              <a:t>đượ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rất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ra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lắm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vi-VN" sz="2000" b="1" dirty="0" smtClean="0">
                <a:solidFill>
                  <a:srgbClr val="FF0000"/>
                </a:solidFill>
              </a:rPr>
              <a:t>đừ</a:t>
            </a:r>
            <a:r>
              <a:rPr lang="en-US" sz="2000" b="1" dirty="0" err="1" smtClean="0">
                <a:solidFill>
                  <a:srgbClr val="FF0000"/>
                </a:solidFill>
              </a:rPr>
              <a:t>ng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				</a:t>
            </a:r>
            <a:r>
              <a:rPr lang="en-US" sz="2000" b="1" dirty="0" err="1" smtClean="0">
                <a:solidFill>
                  <a:srgbClr val="FF0000"/>
                </a:solidFill>
              </a:rPr>
              <a:t>không</a:t>
            </a:r>
            <a:r>
              <a:rPr lang="en-US" sz="2000" b="1" dirty="0" smtClean="0">
                <a:solidFill>
                  <a:srgbClr val="FF0000"/>
                </a:solidFill>
              </a:rPr>
              <a:t>,	</a:t>
            </a:r>
            <a:r>
              <a:rPr lang="vi-VN" sz="2000" b="1" dirty="0" smtClean="0">
                <a:solidFill>
                  <a:srgbClr val="FF0000"/>
                </a:solidFill>
              </a:rPr>
              <a:t>đ</a:t>
            </a:r>
            <a:r>
              <a:rPr lang="en-US" sz="2000" b="1" dirty="0" err="1" smtClean="0">
                <a:solidFill>
                  <a:srgbClr val="FF0000"/>
                </a:solidFill>
              </a:rPr>
              <a:t>ang</a:t>
            </a:r>
            <a:r>
              <a:rPr lang="en-US" sz="2000" b="1" dirty="0" err="1">
                <a:solidFill>
                  <a:srgbClr val="FF0000"/>
                </a:solidFill>
              </a:rPr>
              <a:t>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oup 5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36190998"/>
              </p:ext>
            </p:extLst>
          </p:nvPr>
        </p:nvGraphicFramePr>
        <p:xfrm>
          <a:off x="304800" y="1371600"/>
          <a:ext cx="8610600" cy="516731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429000"/>
                <a:gridCol w="2667000"/>
                <a:gridCol w="2514600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Phó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từ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đứng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trước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Phó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từ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đứng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sau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Chỉ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quan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hệ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t/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gian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Chỉ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mức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độ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Chỉ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sự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tiếp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diễn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tương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tự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Chỉ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sự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phủ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định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Chỉ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sự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cầu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khiến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Chỉ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kết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quả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và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hướng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Chỉ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khả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năng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3848100" y="2209800"/>
            <a:ext cx="2476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vi-VN" sz="2000" b="1" dirty="0">
                <a:solidFill>
                  <a:srgbClr val="FF0000"/>
                </a:solidFill>
              </a:rPr>
              <a:t>đã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vi-VN" sz="2000" b="1" dirty="0" smtClean="0">
                <a:solidFill>
                  <a:srgbClr val="FF0000"/>
                </a:solidFill>
              </a:rPr>
              <a:t>đ</a:t>
            </a:r>
            <a:r>
              <a:rPr lang="en-US" sz="2000" b="1" dirty="0" err="1" smtClean="0">
                <a:solidFill>
                  <a:srgbClr val="FF0000"/>
                </a:solidFill>
              </a:rPr>
              <a:t>ang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sẽ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sắp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3848100" y="2895600"/>
            <a:ext cx="152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</a:rPr>
              <a:t>rất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thật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6553200" y="2895600"/>
            <a:ext cx="152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</a:rPr>
              <a:t>lắm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>
                <a:solidFill>
                  <a:srgbClr val="FF0000"/>
                </a:solidFill>
              </a:rPr>
              <a:t>quá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3848100" y="3505200"/>
            <a:ext cx="152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</a:rPr>
              <a:t>cũng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vẫn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3848100" y="4142510"/>
            <a:ext cx="1714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</a:rPr>
              <a:t>không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ch</a:t>
            </a:r>
            <a:r>
              <a:rPr lang="vi-VN" sz="2000" b="1" dirty="0" smtClean="0">
                <a:solidFill>
                  <a:srgbClr val="FF0000"/>
                </a:solidFill>
              </a:rPr>
              <a:t>ư</a:t>
            </a:r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3848100" y="4724400"/>
            <a:ext cx="1714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vi-VN" sz="2000" b="1" dirty="0" smtClean="0">
                <a:solidFill>
                  <a:srgbClr val="FF0000"/>
                </a:solidFill>
              </a:rPr>
              <a:t>đừ</a:t>
            </a:r>
            <a:r>
              <a:rPr lang="en-US" sz="2000" b="1" dirty="0" err="1" smtClean="0">
                <a:solidFill>
                  <a:srgbClr val="FF0000"/>
                </a:solidFill>
              </a:rPr>
              <a:t>ng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>
                <a:solidFill>
                  <a:srgbClr val="FF0000"/>
                </a:solidFill>
              </a:rPr>
              <a:t>chớ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6525490" y="5410200"/>
            <a:ext cx="23899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</a:rPr>
              <a:t>vào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ra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6504709" y="6019800"/>
            <a:ext cx="1714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vi-VN" sz="2000" b="1" dirty="0" smtClean="0">
                <a:solidFill>
                  <a:srgbClr val="FF0000"/>
                </a:solidFill>
              </a:rPr>
              <a:t>đượ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31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5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5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5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5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5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6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574TGp_natural_light_ani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574TGp_natural_light_ani</Template>
  <TotalTime>1061</TotalTime>
  <Words>249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574TGp_natural_light_ani</vt:lpstr>
      <vt:lpstr>PHÓ TỪ</vt:lpstr>
      <vt:lpstr>NỘI DUNG</vt:lpstr>
      <vt:lpstr>I. PHÓ TỪ LÀ GÌ?</vt:lpstr>
      <vt:lpstr>II. CÁC LOẠI PHÓ TỪ</vt:lpstr>
      <vt:lpstr>PowerPoint Presentation</vt:lpstr>
    </vt:vector>
  </TitlesOfParts>
  <Company>TTDV - Cholimex MEI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Hp</dc:creator>
  <cp:lastModifiedBy>acer</cp:lastModifiedBy>
  <cp:revision>146</cp:revision>
  <dcterms:created xsi:type="dcterms:W3CDTF">2013-10-21T11:19:42Z</dcterms:created>
  <dcterms:modified xsi:type="dcterms:W3CDTF">2016-02-15T07:36:36Z</dcterms:modified>
</cp:coreProperties>
</file>